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164" r:id="rId2"/>
  </p:sldMasterIdLst>
  <p:notesMasterIdLst>
    <p:notesMasterId r:id="rId12"/>
  </p:notesMasterIdLst>
  <p:handoutMasterIdLst>
    <p:handoutMasterId r:id="rId13"/>
  </p:handoutMasterIdLst>
  <p:sldIdLst>
    <p:sldId id="2775" r:id="rId3"/>
    <p:sldId id="2869" r:id="rId4"/>
    <p:sldId id="2877" r:id="rId5"/>
    <p:sldId id="2879" r:id="rId6"/>
    <p:sldId id="2880" r:id="rId7"/>
    <p:sldId id="2881" r:id="rId8"/>
    <p:sldId id="2882" r:id="rId9"/>
    <p:sldId id="2883" r:id="rId10"/>
    <p:sldId id="2868" r:id="rId1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7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56565B"/>
    <a:srgbClr val="6800AC"/>
    <a:srgbClr val="C600A2"/>
    <a:srgbClr val="FDFFFF"/>
    <a:srgbClr val="39393E"/>
    <a:srgbClr val="6A00AC"/>
    <a:srgbClr val="0D009F"/>
    <a:srgbClr val="D0009F"/>
    <a:srgbClr val="FC4C01"/>
    <a:srgbClr val="FDB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76" autoAdjust="0"/>
    <p:restoredTop sz="86441" autoAdjust="0"/>
  </p:normalViewPr>
  <p:slideViewPr>
    <p:cSldViewPr snapToGrid="0" snapToObjects="1">
      <p:cViewPr varScale="1">
        <p:scale>
          <a:sx n="56" d="100"/>
          <a:sy n="56" d="100"/>
        </p:scale>
        <p:origin x="272" y="496"/>
      </p:cViewPr>
      <p:guideLst>
        <p:guide orient="horz" pos="4320"/>
        <p:guide pos="76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0" d="100"/>
        <a:sy n="18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>
        <p:scale>
          <a:sx n="155" d="100"/>
          <a:sy n="155" d="100"/>
        </p:scale>
        <p:origin x="2624" y="-13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D30DB-9A8F-7549-835B-ABC6F4394CEE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30B2A8-0F11-3844-AB27-A676DCFFE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4302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12/10/18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50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981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7780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43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063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298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87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8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2029745"/>
            <a:ext cx="21024850" cy="73885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5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989264"/>
            <a:ext cx="21024850" cy="1017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1701800" y="3905251"/>
            <a:ext cx="21024850" cy="73723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t="18010" r="686"/>
          <a:stretch/>
        </p:blipFill>
        <p:spPr>
          <a:xfrm>
            <a:off x="330200" y="266700"/>
            <a:ext cx="23717250" cy="13144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28" r="953"/>
          <a:stretch/>
        </p:blipFill>
        <p:spPr>
          <a:xfrm>
            <a:off x="301625" y="266700"/>
            <a:ext cx="23736300" cy="131445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08" b="1926"/>
          <a:stretch/>
        </p:blipFill>
        <p:spPr>
          <a:xfrm>
            <a:off x="301625" y="266700"/>
            <a:ext cx="23736300" cy="131445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01625" y="1085573"/>
            <a:ext cx="5438775" cy="188622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1625" y="1397001"/>
            <a:ext cx="5438775" cy="1320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44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DIVIDER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1750345"/>
            <a:ext cx="21024850" cy="73885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4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709864"/>
            <a:ext cx="21024850" cy="10173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67"/>
          </p:nvPr>
        </p:nvSpPr>
        <p:spPr>
          <a:xfrm>
            <a:off x="965200" y="2921000"/>
            <a:ext cx="15951200" cy="8788400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704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1341353" y="1206145"/>
            <a:ext cx="9035099" cy="2053890"/>
          </a:xfrm>
        </p:spPr>
        <p:txBody>
          <a:bodyPr anchor="t">
            <a:noAutofit/>
          </a:bodyPr>
          <a:lstStyle>
            <a:lvl1pPr marL="0" indent="0" algn="l">
              <a:lnSpc>
                <a:spcPts val="7600"/>
              </a:lnSpc>
              <a:buFontTx/>
              <a:buNone/>
              <a:defRPr sz="6600" b="1" i="0" cap="none" spc="300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pPr lvl="0"/>
            <a:r>
              <a:rPr lang="en-US" dirty="0"/>
              <a:t>HEADLINE WITH TWO </a:t>
            </a:r>
            <a:br>
              <a:rPr lang="en-US" dirty="0"/>
            </a:br>
            <a:r>
              <a:rPr lang="en-US" dirty="0"/>
              <a:t>LINES IF NECESSARY</a:t>
            </a:r>
          </a:p>
        </p:txBody>
      </p:sp>
      <p:sp>
        <p:nvSpPr>
          <p:cNvPr id="25" name="Text Placeholder 16"/>
          <p:cNvSpPr>
            <a:spLocks noGrp="1"/>
          </p:cNvSpPr>
          <p:nvPr>
            <p:ph type="body" sz="quarter" idx="11"/>
          </p:nvPr>
        </p:nvSpPr>
        <p:spPr>
          <a:xfrm>
            <a:off x="1331843" y="3498575"/>
            <a:ext cx="9322905" cy="7652025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Tx/>
              <a:buNone/>
              <a:defRPr sz="3200" spc="0">
                <a:solidFill>
                  <a:srgbClr val="56565B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882885" y="4294208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17882888" y="381968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1702004" y="4294209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1702007" y="381969"/>
            <a:ext cx="6121799" cy="385587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7882885" y="8206452"/>
            <a:ext cx="6121799" cy="377334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"/>
          <a:stretch/>
        </p:blipFill>
        <p:spPr>
          <a:xfrm>
            <a:off x="327025" y="296665"/>
            <a:ext cx="23710900" cy="13114536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5424" y="6520071"/>
            <a:ext cx="8686802" cy="13517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FDFFFF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DIVIDER SLIDE 1</a:t>
            </a:r>
          </a:p>
        </p:txBody>
      </p:sp>
    </p:spTree>
    <p:extLst>
      <p:ext uri="{BB962C8B-B14F-4D97-AF65-F5344CB8AC3E}">
        <p14:creationId xmlns:p14="http://schemas.microsoft.com/office/powerpoint/2010/main" val="97019757"/>
      </p:ext>
    </p:extLst>
  </p:cSld>
  <p:clrMapOvr>
    <a:masterClrMapping/>
  </p:clrMapOvr>
  <p:transition spd="med">
    <p:fade thruBlk="1"/>
  </p:transition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7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98173" y="278296"/>
            <a:ext cx="23754523" cy="1315940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282589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1"/>
          <a:stretch/>
        </p:blipFill>
        <p:spPr>
          <a:xfrm>
            <a:off x="327025" y="296665"/>
            <a:ext cx="23710900" cy="13114536"/>
          </a:xfrm>
          <a:prstGeom prst="rect">
            <a:avLst/>
          </a:prstGeom>
        </p:spPr>
      </p:pic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5424" y="6520071"/>
            <a:ext cx="8686802" cy="13517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FDFFFF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DIVIDER SLIDE 1</a:t>
            </a:r>
          </a:p>
        </p:txBody>
      </p:sp>
    </p:spTree>
    <p:extLst/>
  </p:cSld>
  <p:clrMapOvr>
    <a:masterClrMapping/>
  </p:clrMapOvr>
  <p:transition spd="med">
    <p:fade thruBlk="1"/>
  </p:transition>
  <p:extLst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in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2"/>
          <a:stretch/>
        </p:blipFill>
        <p:spPr>
          <a:xfrm>
            <a:off x="301626" y="266701"/>
            <a:ext cx="23736300" cy="13144500"/>
          </a:xfrm>
          <a:prstGeom prst="rect">
            <a:avLst/>
          </a:prstGeom>
        </p:spPr>
      </p:pic>
      <p:sp>
        <p:nvSpPr>
          <p:cNvPr id="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845424" y="6520071"/>
            <a:ext cx="8686802" cy="13517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ctr">
              <a:defRPr sz="6600" b="1" i="0" cap="none" spc="300" baseline="0">
                <a:solidFill>
                  <a:srgbClr val="FDFFFF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DIVIDER SLIDE 2</a:t>
            </a:r>
          </a:p>
        </p:txBody>
      </p:sp>
    </p:spTree>
    <p:extLst/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7" t="753" r="18159" b="753"/>
          <a:stretch/>
        </p:blipFill>
        <p:spPr>
          <a:xfrm>
            <a:off x="12188825" y="278296"/>
            <a:ext cx="11863871" cy="13159408"/>
          </a:xfrm>
          <a:prstGeom prst="rect">
            <a:avLst/>
          </a:prstGeom>
        </p:spPr>
      </p:pic>
      <p:sp>
        <p:nvSpPr>
          <p:cNvPr id="6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301626" y="5607212"/>
            <a:ext cx="11525940" cy="1936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600" b="1" spc="30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AGENDA 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301626" y="7951304"/>
            <a:ext cx="11525940" cy="117281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200" b="0" i="0">
                <a:solidFill>
                  <a:srgbClr val="56565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Optional text here</a:t>
            </a:r>
          </a:p>
        </p:txBody>
      </p:sp>
    </p:spTree>
    <p:extLst/>
  </p:cSld>
  <p:clrMapOvr>
    <a:masterClrMapping/>
  </p:clrMapOvr>
  <p:transition spd="med">
    <p:fade thruBlk="1"/>
  </p:transition>
  <p:extLst mod="1">
    <p:ext uri="{DCECCB84-F9BA-43D5-87BE-67443E8EF086}">
      <p15:sldGuideLst xmlns:p15="http://schemas.microsoft.com/office/powerpoint/2012/main">
        <p15:guide id="1" orient="horz" pos="4320" userDrawn="1">
          <p15:clr>
            <a:srgbClr val="FBAE40"/>
          </p15:clr>
        </p15:guide>
        <p15:guide id="2" pos="7678" userDrawn="1">
          <p15:clr>
            <a:srgbClr val="FBAE40"/>
          </p15:clr>
        </p15:guide>
        <p15:guide id="3" orient="horz" pos="168" userDrawn="1">
          <p15:clr>
            <a:srgbClr val="FBAE40"/>
          </p15:clr>
        </p15:guide>
        <p15:guide id="5" pos="190" userDrawn="1">
          <p15:clr>
            <a:srgbClr val="FBAE40"/>
          </p15:clr>
        </p15:guide>
        <p15:guide id="6" pos="1514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m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377650" cy="13716000"/>
          </a:xfrm>
          <a:prstGeom prst="rect">
            <a:avLst/>
          </a:prstGeom>
          <a:gradFill>
            <a:gsLst>
              <a:gs pos="43000">
                <a:srgbClr val="6800AC"/>
              </a:gs>
              <a:gs pos="100000">
                <a:srgbClr val="C600A2"/>
              </a:gs>
            </a:gsLst>
            <a:lin ang="2700000" scaled="0"/>
          </a:gra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ranklin Gothic Medium" charset="0"/>
            </a:endParaRPr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65" hasCustomPrompt="1"/>
          </p:nvPr>
        </p:nvSpPr>
        <p:spPr>
          <a:xfrm>
            <a:off x="1676400" y="2994945"/>
            <a:ext cx="21024850" cy="1244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3000" cap="none" spc="300" baseline="0">
                <a:solidFill>
                  <a:srgbClr val="56565B"/>
                </a:solidFill>
              </a:defRPr>
            </a:lvl1pPr>
            <a:lvl2pPr marL="914217" indent="0" algn="ctr">
              <a:buFontTx/>
              <a:buNone/>
              <a:defRPr/>
            </a:lvl2pPr>
            <a:lvl3pPr marL="1828434" indent="0" algn="ctr">
              <a:buFontTx/>
              <a:buNone/>
              <a:defRPr/>
            </a:lvl3pPr>
            <a:lvl4pPr marL="2742651" indent="0" algn="ctr">
              <a:buFontTx/>
              <a:buNone/>
              <a:defRPr/>
            </a:lvl4pPr>
            <a:lvl5pPr marL="3656868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Click to edit this style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676400" y="1395664"/>
            <a:ext cx="21024850" cy="1625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6600" b="0" i="0" cap="none" baseline="0">
                <a:solidFill>
                  <a:srgbClr val="6A00AC"/>
                </a:solidFill>
                <a:latin typeface="Franklin Gothic Medium" charset="0"/>
                <a:ea typeface="Franklin Gothic Medium" charset="0"/>
                <a:cs typeface="Franklin Gothic Medium" charset="0"/>
              </a:defRPr>
            </a:lvl1pPr>
          </a:lstStyle>
          <a:p>
            <a:r>
              <a:rPr lang="en-US" dirty="0"/>
              <a:t>Click to edit this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301625" y="266700"/>
            <a:ext cx="23736299" cy="13144500"/>
          </a:xfrm>
          <a:prstGeom prst="rect">
            <a:avLst/>
          </a:prstGeom>
          <a:solidFill>
            <a:schemeClr val="tx2"/>
          </a:solidFill>
          <a:ln w="190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Franklin Gothic Medium" charset="0"/>
            </a:endParaRPr>
          </a:p>
        </p:txBody>
      </p:sp>
    </p:spTree>
    <p:extLst/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23036112" y="12377123"/>
            <a:ext cx="588562" cy="588562"/>
          </a:xfrm>
          <a:prstGeom prst="rect">
            <a:avLst/>
          </a:prstGeom>
          <a:solidFill>
            <a:srgbClr val="FD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         </a:t>
            </a:r>
          </a:p>
        </p:txBody>
      </p:sp>
      <p:pic>
        <p:nvPicPr>
          <p:cNvPr id="17" name="Picture 16" descr="8451_logo_white_FA.png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6" y="12380311"/>
            <a:ext cx="1716293" cy="624953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23021365" y="12496526"/>
            <a:ext cx="5916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55600">
              <a:defRPr/>
            </a:pPr>
            <a:fld id="{AE74322C-CD3A-B242-9979-64B16CD96C14}" type="slidenum">
              <a:rPr lang="en-US" sz="1600" b="0" i="0" kern="1200" smtClean="0">
                <a:solidFill>
                  <a:srgbClr val="6A00AC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pPr algn="ctr" defTabSz="355600">
                <a:defRPr/>
              </a:pPr>
              <a:t>‹#›</a:t>
            </a:fld>
            <a:endParaRPr lang="en-US" sz="1600" b="0" i="0" kern="1200" dirty="0">
              <a:solidFill>
                <a:srgbClr val="6A00A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1"/>
            <a:ext cx="21024850" cy="7804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312" r:id="rId2"/>
    <p:sldLayoutId id="2147484177" r:id="rId3"/>
    <p:sldLayoutId id="2147484313" r:id="rId4"/>
  </p:sldLayoutIdLst>
  <p:transition spd="med">
    <p:fade thruBlk="1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600" b="1" i="0" kern="1200" cap="none" spc="300" baseline="0">
          <a:solidFill>
            <a:srgbClr val="6A00AC"/>
          </a:solidFill>
          <a:latin typeface="Franklin Gothic Medium" charset="0"/>
          <a:ea typeface="Franklin Gothic Medium" charset="0"/>
          <a:cs typeface="Franklin Gothic Medium" charset="0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Clr>
          <a:srgbClr val="6A00AC"/>
        </a:buClr>
        <a:buFont typeface="Wingdings" charset="2"/>
        <a:buChar char="§"/>
        <a:defRPr lang="en-US" sz="5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4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3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2000" b="0" i="0" kern="1200" dirty="0" smtClean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Clr>
          <a:srgbClr val="6A00AC"/>
        </a:buClr>
        <a:buFont typeface="Wingdings" charset="2"/>
        <a:buChar char="§"/>
        <a:defRPr lang="en-US" sz="2000" b="0" i="0" kern="1200" dirty="0">
          <a:solidFill>
            <a:srgbClr val="56565B"/>
          </a:solidFill>
          <a:effectLst/>
          <a:latin typeface="Arial" charset="0"/>
          <a:ea typeface="Arial" charset="0"/>
          <a:cs typeface="Arial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42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5" r:id="rId1"/>
    <p:sldLayoutId id="2147484311" r:id="rId2"/>
    <p:sldLayoutId id="2147484310" r:id="rId3"/>
    <p:sldLayoutId id="2147484294" r:id="rId4"/>
    <p:sldLayoutId id="2147484309" r:id="rId5"/>
    <p:sldLayoutId id="2147484305" r:id="rId6"/>
    <p:sldLayoutId id="2147484306" r:id="rId7"/>
    <p:sldLayoutId id="2147484307" r:id="rId8"/>
  </p:sldLayoutIdLst>
  <p:transition spd="med">
    <p:fade thruBlk="1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 userDrawn="1">
          <p15:clr>
            <a:srgbClr val="F26B43"/>
          </p15:clr>
        </p15:guide>
        <p15:guide id="2" pos="7678" userDrawn="1">
          <p15:clr>
            <a:srgbClr val="F26B43"/>
          </p15:clr>
        </p15:guide>
        <p15:guide id="3" pos="190" userDrawn="1">
          <p15:clr>
            <a:srgbClr val="F26B43"/>
          </p15:clr>
        </p15:guide>
        <p15:guide id="4" pos="15142" userDrawn="1">
          <p15:clr>
            <a:srgbClr val="F26B43"/>
          </p15:clr>
        </p15:guide>
        <p15:guide id="5" orient="horz" pos="168" userDrawn="1">
          <p15:clr>
            <a:srgbClr val="F26B43"/>
          </p15:clr>
        </p15:guide>
        <p15:guide id="6" orient="horz" pos="84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8451-my.sharepoint.com/:p:/r/personal/t910612_8451_com/Documents/Polymer-WebComponents.pptx?d=w0f622e85868e47e193f540a29c82b6bf&amp;csf=1&amp;e=bAyGT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elopers.google.com/web/fundamentals/web-components/customelement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levinem6/angular-elements-present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b5Ef6yI48&amp;index=3&amp;list=PLAw7NFdKKYpGr_je48akFwcw8tYUk4nzl&amp;t=0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" b="753"/>
          <a:stretch>
            <a:fillRect/>
          </a:stretch>
        </p:blipFill>
        <p:spPr/>
      </p:pic>
      <p:sp>
        <p:nvSpPr>
          <p:cNvPr id="6" name="Text Placeholder 11"/>
          <p:cNvSpPr txBox="1">
            <a:spLocks/>
          </p:cNvSpPr>
          <p:nvPr/>
        </p:nvSpPr>
        <p:spPr>
          <a:xfrm>
            <a:off x="4963077" y="7409824"/>
            <a:ext cx="14451496" cy="9662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7000" b="1" i="0" kern="4000" cap="all" spc="1500" baseline="0">
                <a:solidFill>
                  <a:schemeClr val="bg1"/>
                </a:solidFill>
                <a:latin typeface="Avenir Next Heavy" charset="0"/>
                <a:ea typeface="Avenir Next Heavy" charset="0"/>
                <a:cs typeface="Avenir Next Heavy" charset="0"/>
              </a:defRPr>
            </a:lvl1pPr>
            <a:lvl2pPr marL="914217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434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2651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6868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600" spc="3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Angular Elements</a:t>
            </a:r>
          </a:p>
          <a:p>
            <a:endParaRPr lang="en-US" sz="6600" spc="30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  <p:sp>
        <p:nvSpPr>
          <p:cNvPr id="7" name="Text Placeholder 13"/>
          <p:cNvSpPr txBox="1">
            <a:spLocks/>
          </p:cNvSpPr>
          <p:nvPr/>
        </p:nvSpPr>
        <p:spPr>
          <a:xfrm>
            <a:off x="6528567" y="8376077"/>
            <a:ext cx="11506200" cy="46229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500" b="0" i="0" kern="1200" cap="all" spc="600" baseline="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  <a:lvl2pPr marL="914217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2843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742651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56868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cap="none" spc="0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12/11/2018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52" y="5754350"/>
            <a:ext cx="3599727" cy="13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03115"/>
      </p:ext>
    </p:extLst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381" y="5081541"/>
            <a:ext cx="10866309" cy="2024653"/>
          </a:xfrm>
        </p:spPr>
        <p:txBody>
          <a:bodyPr/>
          <a:lstStyle/>
          <a:p>
            <a:r>
              <a:rPr lang="en-US" dirty="0"/>
              <a:t>We gather here today to discuss…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156346" y="1178915"/>
            <a:ext cx="7805254" cy="7971413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01/</a:t>
            </a:r>
            <a:br>
              <a:rPr lang="en-US" sz="32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b="0" i="0" kern="1200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Web Components Standard</a:t>
            </a: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02/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pc="200" dirty="0">
                <a:solidFill>
                  <a:schemeClr val="tx2"/>
                </a:solidFill>
                <a:latin typeface="Arial" charset="0"/>
                <a:ea typeface="Franklin Gothic Medium" charset="0"/>
                <a:cs typeface="Arial" charset="0"/>
              </a:rPr>
              <a:t>What is (are?) Angular Elements</a:t>
            </a:r>
            <a:endParaRPr lang="en-US" sz="3600" b="0" i="0" kern="1200" dirty="0">
              <a:solidFill>
                <a:schemeClr val="tx2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03/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pc="200" dirty="0">
                <a:solidFill>
                  <a:schemeClr val="tx2"/>
                </a:solidFill>
                <a:latin typeface="Arial" charset="0"/>
                <a:ea typeface="Franklin Gothic Medium" charset="0"/>
                <a:cs typeface="Arial" charset="0"/>
              </a:rPr>
              <a:t>Show me the code!</a:t>
            </a:r>
            <a:endParaRPr lang="en-US" sz="3600" b="0" i="0" kern="1200" dirty="0">
              <a:solidFill>
                <a:schemeClr val="tx2"/>
              </a:solidFill>
              <a:effectLst/>
              <a:latin typeface="Arial" charset="0"/>
              <a:ea typeface="Arial" charset="0"/>
              <a:cs typeface="Arial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  <a:t>04/</a:t>
            </a:r>
            <a:br>
              <a:rPr lang="en-US" sz="2400" b="1" spc="200" dirty="0">
                <a:solidFill>
                  <a:schemeClr val="tx2"/>
                </a:solidFill>
                <a:latin typeface="Franklin Gothic Medium" charset="0"/>
                <a:ea typeface="Franklin Gothic Medium" charset="0"/>
                <a:cs typeface="Franklin Gothic Medium" charset="0"/>
              </a:rPr>
            </a:br>
            <a:r>
              <a:rPr lang="en-US" sz="3600" b="0" i="0" kern="1200" dirty="0">
                <a:solidFill>
                  <a:schemeClr val="tx2"/>
                </a:solidFill>
                <a:effectLst/>
                <a:latin typeface="Arial" charset="0"/>
                <a:ea typeface="Arial" charset="0"/>
                <a:cs typeface="Arial" charset="0"/>
              </a:rPr>
              <a:t>Ivy</a:t>
            </a: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baseline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  <a:p>
            <a:pPr marL="0" marR="0" indent="0" algn="l" defTabSz="182843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i="0" dirty="0">
              <a:solidFill>
                <a:schemeClr val="tx2"/>
              </a:solidFill>
              <a:latin typeface="Franklin Gothic Medium" charset="0"/>
              <a:ea typeface="Franklin Gothic Medium" charset="0"/>
              <a:cs typeface="Franklin Gothic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681516"/>
      </p:ext>
    </p:extLst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4"/>
            <a:ext cx="21024850" cy="1017336"/>
          </a:xfrm>
        </p:spPr>
        <p:txBody>
          <a:bodyPr/>
          <a:lstStyle/>
          <a:p>
            <a:r>
              <a:rPr lang="en-US" dirty="0"/>
              <a:t>Web Components Standard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spc="0" dirty="0"/>
              <a:t>See </a:t>
            </a:r>
            <a:r>
              <a:rPr lang="en-US" sz="3200" spc="0" dirty="0" err="1"/>
              <a:t>Tytus</a:t>
            </a:r>
            <a:r>
              <a:rPr lang="en-US" sz="3200" spc="0" dirty="0"/>
              <a:t> and Ben’s wonderful presentation that covered this: </a:t>
            </a:r>
            <a:r>
              <a:rPr lang="en-US" sz="3200" u="sng" dirty="0">
                <a:solidFill>
                  <a:srgbClr val="954F72"/>
                </a:solidFill>
                <a:latin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https://8451-my.sharepoint.com/:p:/r/personal/t910612_8451_com/Documents/Polymer-WebComponents.pptx?d=w0f622e85868e47e193f540a29c82b6bf&amp;csf=1&amp;e=bAyGTr</a:t>
            </a:r>
            <a:endParaRPr lang="en-US" sz="3200" u="sng" dirty="0">
              <a:solidFill>
                <a:srgbClr val="954F72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3200" u="sng" spc="0" dirty="0">
              <a:solidFill>
                <a:srgbClr val="954F72"/>
              </a:solidFill>
              <a:latin typeface="Calibri" panose="020F050202020403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3200" spc="0" dirty="0"/>
              <a:t>In a nutshell “With Custom Elements, web developers can create new HTML tags, beef-up existing HTML tags, or extend the components other developers have authored. The API is the foundation of web components. It brings a web standards-based way to create reusable components using nothing more than vanilla JS/HTML/CSS. The result is less code, modular code, and more reuse in our apps.”  - </a:t>
            </a:r>
            <a:r>
              <a:rPr lang="en-US" sz="3200" spc="0" dirty="0">
                <a:hlinkClick r:id="rId4"/>
              </a:rPr>
              <a:t>https://</a:t>
            </a:r>
            <a:r>
              <a:rPr lang="en-US" sz="3200" spc="0" dirty="0" err="1">
                <a:hlinkClick r:id="rId4"/>
              </a:rPr>
              <a:t>developers.google.com</a:t>
            </a:r>
            <a:r>
              <a:rPr lang="en-US" sz="3200" spc="0" dirty="0">
                <a:hlinkClick r:id="rId4"/>
              </a:rPr>
              <a:t>/web/fundamentals/web-components/</a:t>
            </a:r>
            <a:r>
              <a:rPr lang="en-US" sz="3200" spc="0" dirty="0" err="1">
                <a:hlinkClick r:id="rId4"/>
              </a:rPr>
              <a:t>customelements</a:t>
            </a:r>
            <a:endParaRPr lang="en-US" sz="3200" spc="0" dirty="0"/>
          </a:p>
          <a:p>
            <a:pPr algn="l">
              <a:lnSpc>
                <a:spcPct val="100000"/>
              </a:lnSpc>
            </a:pPr>
            <a:endParaRPr lang="en-US" sz="3200" spc="0" dirty="0"/>
          </a:p>
          <a:p>
            <a:pPr algn="l">
              <a:lnSpc>
                <a:spcPct val="100000"/>
              </a:lnSpc>
            </a:pPr>
            <a:r>
              <a:rPr lang="en-US" sz="3200" spc="0" dirty="0"/>
              <a:t>So…  how do we create these with Angular?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49936-CC6E-EA49-A563-13C5CBAF38C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72544"/>
      </p:ext>
    </p:extLst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4"/>
            <a:ext cx="21024850" cy="1017336"/>
          </a:xfrm>
        </p:spPr>
        <p:txBody>
          <a:bodyPr/>
          <a:lstStyle/>
          <a:p>
            <a:r>
              <a:rPr lang="en-US" dirty="0"/>
              <a:t>Angular Elements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/>
              <a:t>Create Angular components utilizing Angular Framework.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/>
              <a:t>Use </a:t>
            </a:r>
            <a:r>
              <a:rPr lang="en-US" sz="3200" spc="0" dirty="0" err="1"/>
              <a:t>createCustomElement</a:t>
            </a:r>
            <a:r>
              <a:rPr lang="en-US" sz="3200" spc="0" dirty="0"/>
              <a:t> method from @angular/elements to transform Angular component into standard custom element.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spc="0" dirty="0"/>
              <a:t>Use native </a:t>
            </a:r>
            <a:r>
              <a:rPr lang="en-US" sz="3200" spc="0" dirty="0" err="1"/>
              <a:t>customElements.define</a:t>
            </a:r>
            <a:r>
              <a:rPr lang="en-US" sz="3200" spc="0" dirty="0"/>
              <a:t> to register your component.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49936-CC6E-EA49-A563-13C5CBAF38C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48547"/>
      </p:ext>
    </p:extLst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4"/>
            <a:ext cx="21024850" cy="1017336"/>
          </a:xfrm>
        </p:spPr>
        <p:txBody>
          <a:bodyPr/>
          <a:lstStyle/>
          <a:p>
            <a:r>
              <a:rPr lang="en-US" dirty="0"/>
              <a:t>Angular Elements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 err="1"/>
              <a:t>npm</a:t>
            </a:r>
            <a:r>
              <a:rPr lang="en-US" sz="3600" spc="0" dirty="0"/>
              <a:t> install @</a:t>
            </a:r>
            <a:r>
              <a:rPr lang="en-US" sz="3600" spc="0" dirty="0" err="1"/>
              <a:t>webcomponents</a:t>
            </a:r>
            <a:r>
              <a:rPr lang="en-US" sz="3600" spc="0" dirty="0"/>
              <a:t>/custom-elements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 err="1"/>
              <a:t>npm</a:t>
            </a:r>
            <a:r>
              <a:rPr lang="en-US" sz="3600" spc="0" dirty="0"/>
              <a:t> install @angular/elements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Import </a:t>
            </a:r>
            <a:r>
              <a:rPr lang="en-US" sz="3600" spc="0" dirty="0" err="1"/>
              <a:t>polyfills</a:t>
            </a:r>
            <a:endParaRPr lang="en-US" sz="3600" spc="0" dirty="0"/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Create component.  Use encapsulation: </a:t>
            </a:r>
            <a:r>
              <a:rPr lang="en-US" sz="3600" spc="0" dirty="0" err="1"/>
              <a:t>ViewEncapsulation.ShadowDom</a:t>
            </a:r>
            <a:r>
              <a:rPr lang="en-US" sz="3600" spc="0" dirty="0"/>
              <a:t> to bundle styles with component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In </a:t>
            </a:r>
            <a:r>
              <a:rPr lang="en-US" sz="3600" spc="0" dirty="0" err="1"/>
              <a:t>AppModule</a:t>
            </a:r>
            <a:r>
              <a:rPr lang="en-US" sz="3600" spc="0" dirty="0"/>
              <a:t>, inject Injector, implement </a:t>
            </a:r>
            <a:r>
              <a:rPr lang="en-US" sz="3600" spc="0" dirty="0" err="1"/>
              <a:t>ngDoBootstrap</a:t>
            </a:r>
            <a:r>
              <a:rPr lang="en-US" sz="3600" spc="0" dirty="0"/>
              <a:t>, create and register custom element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Create build script to bundle component(s) (and dependencies) into one file.</a:t>
            </a:r>
          </a:p>
          <a:p>
            <a:pPr algn="l">
              <a:lnSpc>
                <a:spcPct val="100000"/>
              </a:lnSpc>
            </a:pPr>
            <a:endParaRPr lang="en-US" sz="3200" spc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49936-CC6E-EA49-A563-13C5CBAF38C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How to create ‘</a:t>
            </a:r>
            <a:r>
              <a:rPr lang="en-US" dirty="0" err="1"/>
              <a:t>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78049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0824" y="6418471"/>
            <a:ext cx="8686802" cy="1351720"/>
          </a:xfrm>
        </p:spPr>
        <p:txBody>
          <a:bodyPr>
            <a:normAutofit/>
          </a:bodyPr>
          <a:lstStyle/>
          <a:p>
            <a:r>
              <a:rPr lang="en-US" sz="8000" dirty="0"/>
              <a:t>Demo!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176EA-4840-1942-B051-CE7FF3E44C97}"/>
              </a:ext>
            </a:extLst>
          </p:cNvPr>
          <p:cNvSpPr txBox="1"/>
          <p:nvPr/>
        </p:nvSpPr>
        <p:spPr>
          <a:xfrm>
            <a:off x="4338955" y="7985019"/>
            <a:ext cx="157505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https://github.com/mlevinem6/angular-elements-presentation</a:t>
            </a:r>
            <a:endParaRPr lang="en-US" sz="4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04965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4"/>
            <a:ext cx="21024850" cy="1017336"/>
          </a:xfrm>
        </p:spPr>
        <p:txBody>
          <a:bodyPr/>
          <a:lstStyle/>
          <a:p>
            <a:r>
              <a:rPr lang="en-US" dirty="0"/>
              <a:t>Angular Elements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spc="0" dirty="0"/>
              <a:t>Only for standalone components – no access to </a:t>
            </a:r>
            <a:r>
              <a:rPr lang="en-US" sz="4400" spc="0" dirty="0" err="1"/>
              <a:t>NgRx</a:t>
            </a:r>
            <a:r>
              <a:rPr lang="en-US" sz="4400" spc="0" dirty="0"/>
              <a:t> state, DI, etc.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spc="0" dirty="0"/>
              <a:t>Bundle size!</a:t>
            </a:r>
          </a:p>
          <a:p>
            <a:pPr marL="1371417" lvl="1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Entire Angular framework and dependencies are included in bundle</a:t>
            </a:r>
            <a:endParaRPr lang="en-US" sz="3200" spc="0" dirty="0"/>
          </a:p>
          <a:p>
            <a:pPr algn="l">
              <a:lnSpc>
                <a:spcPct val="100000"/>
              </a:lnSpc>
            </a:pPr>
            <a:endParaRPr lang="en-US" sz="3200" spc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449936-CC6E-EA49-A563-13C5CBAF38C0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</p:spTree>
    <p:extLst>
      <p:ext uri="{BB962C8B-B14F-4D97-AF65-F5344CB8AC3E}">
        <p14:creationId xmlns:p14="http://schemas.microsoft.com/office/powerpoint/2010/main" val="4197884152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-4115296" y="7611033"/>
            <a:ext cx="2415970" cy="2555036"/>
          </a:xfrm>
          <a:prstGeom prst="rect">
            <a:avLst/>
          </a:prstGeom>
          <a:noFill/>
          <a:ln w="190500">
            <a:solidFill>
              <a:srgbClr val="EFEF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Franklin Gothic Medium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76400" y="1014663"/>
            <a:ext cx="21024850" cy="1521931"/>
          </a:xfrm>
        </p:spPr>
        <p:txBody>
          <a:bodyPr>
            <a:normAutofit/>
          </a:bodyPr>
          <a:lstStyle/>
          <a:p>
            <a:r>
              <a:rPr lang="en-US" sz="9600" dirty="0"/>
              <a:t>Ivy FTW!</a:t>
            </a: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600200" y="4518945"/>
            <a:ext cx="21024850" cy="5615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828434" rtl="0" eaLnBrk="1" latinLnBrk="0" hangingPunct="1">
              <a:lnSpc>
                <a:spcPct val="90000"/>
              </a:lnSpc>
              <a:spcBef>
                <a:spcPts val="2000"/>
              </a:spcBef>
              <a:buClr>
                <a:srgbClr val="6A00AC"/>
              </a:buClr>
              <a:buFontTx/>
              <a:buNone/>
              <a:defRPr lang="en-US" sz="5000" b="0" i="0" kern="1200" cap="none" spc="300" baseline="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  <a:lvl2pPr marL="914217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4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2pPr>
            <a:lvl3pPr marL="1828434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3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3pPr>
            <a:lvl4pPr marL="2742651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4pPr>
            <a:lvl5pPr marL="3656868" indent="0" algn="ctr" defTabSz="1828434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6A00AC"/>
              </a:buClr>
              <a:buFontTx/>
              <a:buNone/>
              <a:defRPr lang="en-US" sz="2000" b="0" i="0" kern="1200">
                <a:solidFill>
                  <a:srgbClr val="56565B"/>
                </a:solidFill>
                <a:effectLst/>
                <a:latin typeface="Arial" charset="0"/>
                <a:ea typeface="Arial" charset="0"/>
                <a:cs typeface="Arial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Ivy is a completely backwards-compatible rewrite of </a:t>
            </a:r>
            <a:r>
              <a:rPr lang="en-US" sz="3600" spc="0" dirty="0" err="1"/>
              <a:t>Angular’s</a:t>
            </a:r>
            <a:r>
              <a:rPr lang="en-US" sz="3600" spc="0" dirty="0"/>
              <a:t> rendering pipeline and view engine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Aggressive tree-shaking results in Hello World Angular application having a 3.2kb pipeline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600" spc="0" dirty="0"/>
              <a:t>Watch/listen to this from Angular Connect: </a:t>
            </a:r>
            <a:r>
              <a:rPr lang="en-US" sz="3600" spc="0" dirty="0">
                <a:hlinkClick r:id="rId3"/>
              </a:rPr>
              <a:t>https://</a:t>
            </a:r>
            <a:r>
              <a:rPr lang="en-US" sz="3600" spc="0" dirty="0" err="1">
                <a:hlinkClick r:id="rId3"/>
              </a:rPr>
              <a:t>www.youtube.com</a:t>
            </a:r>
            <a:r>
              <a:rPr lang="en-US" sz="3600" spc="0" dirty="0">
                <a:hlinkClick r:id="rId3"/>
              </a:rPr>
              <a:t>/</a:t>
            </a:r>
            <a:r>
              <a:rPr lang="en-US" sz="3600" spc="0" dirty="0" err="1">
                <a:hlinkClick r:id="rId3"/>
              </a:rPr>
              <a:t>watch?v</a:t>
            </a:r>
            <a:r>
              <a:rPr lang="en-US" sz="3600" spc="0" dirty="0">
                <a:hlinkClick r:id="rId3"/>
              </a:rPr>
              <a:t>=isb5Ef6yI48&amp;index=3&amp;list=PLAw7NFdKKYpGr_je48akFwcw8tYUk4nzl&amp;t=0s</a:t>
            </a:r>
            <a:endParaRPr lang="en-US" sz="3600" spc="0" dirty="0"/>
          </a:p>
          <a:p>
            <a:pPr algn="l">
              <a:lnSpc>
                <a:spcPct val="100000"/>
              </a:lnSpc>
            </a:pPr>
            <a:endParaRPr lang="en-US" sz="3200" spc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20825" y="3520397"/>
            <a:ext cx="21336000" cy="14746"/>
          </a:xfrm>
          <a:prstGeom prst="line">
            <a:avLst/>
          </a:prstGeom>
          <a:ln w="9525" cmpd="sng">
            <a:solidFill>
              <a:srgbClr val="D000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31626" y="12563762"/>
            <a:ext cx="29803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355600">
              <a:defRPr/>
            </a:pP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© 84.51</a:t>
            </a:r>
            <a:r>
              <a:rPr lang="en-US" sz="1600" b="0" i="0" kern="1200" baseline="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°  </a:t>
            </a:r>
            <a:r>
              <a:rPr lang="en-US" sz="1600" b="0" i="0" kern="1200" dirty="0">
                <a:solidFill>
                  <a:srgbClr val="FDFFFF"/>
                </a:solidFill>
                <a:latin typeface="Arial" charset="0"/>
                <a:ea typeface="Arial" charset="0"/>
                <a:cs typeface="Arial" charset="0"/>
                <a:sym typeface="Helvetica" charset="0"/>
              </a:rPr>
              <a:t>2017  |  Confidential </a:t>
            </a:r>
            <a:endParaRPr lang="en-US" sz="1600" b="0" i="0" kern="1200" dirty="0">
              <a:solidFill>
                <a:srgbClr val="FDFF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59080"/>
      </p:ext>
    </p:extLst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0824" y="6418471"/>
            <a:ext cx="8686802" cy="135172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2902657"/>
      </p:ext>
    </p:extLst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name="General Content">
  <a:themeElements>
    <a:clrScheme name="8451-v2">
      <a:dk1>
        <a:srgbClr val="6800AC"/>
      </a:dk1>
      <a:lt1>
        <a:srgbClr val="39383E"/>
      </a:lt1>
      <a:dk2>
        <a:srgbClr val="FEFFFE"/>
      </a:dk2>
      <a:lt2>
        <a:srgbClr val="BBBCBB"/>
      </a:lt2>
      <a:accent1>
        <a:srgbClr val="EBECEB"/>
      </a:accent1>
      <a:accent2>
        <a:srgbClr val="A813BC"/>
      </a:accent2>
      <a:accent3>
        <a:srgbClr val="00BCB3"/>
      </a:accent3>
      <a:accent4>
        <a:srgbClr val="FED743"/>
      </a:accent4>
      <a:accent5>
        <a:srgbClr val="0768D2"/>
      </a:accent5>
      <a:accent6>
        <a:srgbClr val="FEFFFE"/>
      </a:accent6>
      <a:hlink>
        <a:srgbClr val="6800AC"/>
      </a:hlink>
      <a:folHlink>
        <a:srgbClr val="6800A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_Corporate PPT Template_Master_120417" id="{C69B14E9-D489-D542-85A3-6A6380E78109}" vid="{C0CE2E55-474D-8C48-B4A7-F65E7D4CA233}"/>
    </a:ext>
  </a:extLst>
</a:theme>
</file>

<file path=ppt/theme/theme2.xml><?xml version="1.0" encoding="utf-8"?>
<a:theme xmlns:a="http://schemas.openxmlformats.org/drawingml/2006/main" name="Hero">
  <a:themeElements>
    <a:clrScheme name="8451-v2">
      <a:dk1>
        <a:srgbClr val="6800AC"/>
      </a:dk1>
      <a:lt1>
        <a:srgbClr val="39383E"/>
      </a:lt1>
      <a:dk2>
        <a:srgbClr val="FEFFFE"/>
      </a:dk2>
      <a:lt2>
        <a:srgbClr val="BBBCBB"/>
      </a:lt2>
      <a:accent1>
        <a:srgbClr val="EBECEB"/>
      </a:accent1>
      <a:accent2>
        <a:srgbClr val="A813BC"/>
      </a:accent2>
      <a:accent3>
        <a:srgbClr val="00BCB3"/>
      </a:accent3>
      <a:accent4>
        <a:srgbClr val="FED743"/>
      </a:accent4>
      <a:accent5>
        <a:srgbClr val="0768D2"/>
      </a:accent5>
      <a:accent6>
        <a:srgbClr val="FEFFFE"/>
      </a:accent6>
      <a:hlink>
        <a:srgbClr val="6800AC"/>
      </a:hlink>
      <a:folHlink>
        <a:srgbClr val="6800A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84.51_Corporate PPT Template_Master_120417" id="{C69B14E9-D489-D542-85A3-6A6380E78109}" vid="{F891DB51-92A8-B742-A827-14F364A6047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General Content</Template>
  <TotalTime>3895</TotalTime>
  <Words>313</Words>
  <Application>Microsoft Macintosh PowerPoint</Application>
  <PresentationFormat>Custom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Franklin Gothic Medium</vt:lpstr>
      <vt:lpstr>Wingdings</vt:lpstr>
      <vt:lpstr>General Content</vt:lpstr>
      <vt:lpstr>Hero</vt:lpstr>
      <vt:lpstr>PowerPoint Presentation</vt:lpstr>
      <vt:lpstr>PowerPoint Presentation</vt:lpstr>
      <vt:lpstr>Web Components Standard</vt:lpstr>
      <vt:lpstr>Angular Elements</vt:lpstr>
      <vt:lpstr>Angular Elements</vt:lpstr>
      <vt:lpstr>Demo!</vt:lpstr>
      <vt:lpstr>Angular Elements</vt:lpstr>
      <vt:lpstr>Ivy FTW!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Levine</dc:creator>
  <cp:keywords/>
  <dc:description/>
  <cp:lastModifiedBy>Marc Levine</cp:lastModifiedBy>
  <cp:revision>14</cp:revision>
  <cp:lastPrinted>2017-09-19T21:34:44Z</cp:lastPrinted>
  <dcterms:created xsi:type="dcterms:W3CDTF">2018-11-21T21:34:49Z</dcterms:created>
  <dcterms:modified xsi:type="dcterms:W3CDTF">2018-12-11T22:04:49Z</dcterms:modified>
  <cp:category/>
</cp:coreProperties>
</file>